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</p:sldIdLst>
  <p:sldSz cy="5143500" cx="9144000"/>
  <p:notesSz cx="6858000" cy="9144000"/>
  <p:embeddedFontLst>
    <p:embeddedFont>
      <p:font typeface="Outfit ExtraBold"/>
      <p:bold r:id="rId19"/>
    </p:embeddedFont>
    <p:embeddedFont>
      <p:font typeface="Outfit"/>
      <p:regular r:id="rId20"/>
      <p:bold r:id="rId21"/>
    </p:embeddedFont>
    <p:embeddedFont>
      <p:font typeface="Outfit Medium"/>
      <p:regular r:id="rId22"/>
      <p:bold r:id="rId23"/>
    </p:embeddedFont>
    <p:embeddedFont>
      <p:font typeface="Lexend"/>
      <p:regular r:id="rId24"/>
      <p:bold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Outfit-regular.fntdata"/><Relationship Id="rId22" Type="http://schemas.openxmlformats.org/officeDocument/2006/relationships/font" Target="fonts/OutfitMedium-regular.fntdata"/><Relationship Id="rId21" Type="http://schemas.openxmlformats.org/officeDocument/2006/relationships/font" Target="fonts/Outfit-bold.fntdata"/><Relationship Id="rId24" Type="http://schemas.openxmlformats.org/officeDocument/2006/relationships/font" Target="fonts/Lexend-regular.fntdata"/><Relationship Id="rId23" Type="http://schemas.openxmlformats.org/officeDocument/2006/relationships/font" Target="fonts/OutfitMedium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5" Type="http://schemas.openxmlformats.org/officeDocument/2006/relationships/font" Target="fonts/Lexend-bold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font" Target="fonts/OutfitExtraBold-bold.fntdata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3dfc30639e_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g33dfc30639e_6_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34600106397_0_20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228" name="Google Shape;228;g34600106397_0_20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229" name="Google Shape;229;g34600106397_0_20:notes"/>
          <p:cNvSpPr/>
          <p:nvPr>
            <p:ph idx="3" type="sldImg"/>
          </p:nvPr>
        </p:nvSpPr>
        <p:spPr>
          <a:xfrm>
            <a:off x="2857500" y="512763"/>
            <a:ext cx="3429000" cy="2567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0" name="Google Shape;230;g34600106397_0_20:notes"/>
          <p:cNvSpPr txBox="1"/>
          <p:nvPr>
            <p:ph idx="1" type="body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g34600106397_0_20:notes"/>
          <p:cNvSpPr txBox="1"/>
          <p:nvPr>
            <p:ph idx="11" type="ftr"/>
          </p:nvPr>
        </p:nvSpPr>
        <p:spPr>
          <a:xfrm>
            <a:off x="0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232" name="Google Shape;232;g34600106397_0_20:notes"/>
          <p:cNvSpPr txBox="1"/>
          <p:nvPr>
            <p:ph idx="12" type="sldNum"/>
          </p:nvPr>
        </p:nvSpPr>
        <p:spPr>
          <a:xfrm>
            <a:off x="5180013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345d264edb0_0_113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240" name="Google Shape;240;g345d264edb0_0_113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241" name="Google Shape;241;g345d264edb0_0_113:notes"/>
          <p:cNvSpPr/>
          <p:nvPr>
            <p:ph idx="3" type="sldImg"/>
          </p:nvPr>
        </p:nvSpPr>
        <p:spPr>
          <a:xfrm>
            <a:off x="2857500" y="512763"/>
            <a:ext cx="3429000" cy="2567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2" name="Google Shape;242;g345d264edb0_0_113:notes"/>
          <p:cNvSpPr txBox="1"/>
          <p:nvPr>
            <p:ph idx="1" type="body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g345d264edb0_0_113:notes"/>
          <p:cNvSpPr txBox="1"/>
          <p:nvPr>
            <p:ph idx="11" type="ftr"/>
          </p:nvPr>
        </p:nvSpPr>
        <p:spPr>
          <a:xfrm>
            <a:off x="0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244" name="Google Shape;244;g345d264edb0_0_113:notes"/>
          <p:cNvSpPr txBox="1"/>
          <p:nvPr>
            <p:ph idx="12" type="sldNum"/>
          </p:nvPr>
        </p:nvSpPr>
        <p:spPr>
          <a:xfrm>
            <a:off x="5180013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345d264edb0_0_85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253" name="Google Shape;253;g345d264edb0_0_85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254" name="Google Shape;254;g345d264edb0_0_85:notes"/>
          <p:cNvSpPr/>
          <p:nvPr>
            <p:ph idx="3" type="sldImg"/>
          </p:nvPr>
        </p:nvSpPr>
        <p:spPr>
          <a:xfrm>
            <a:off x="2857500" y="512763"/>
            <a:ext cx="3429000" cy="2567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5" name="Google Shape;255;g345d264edb0_0_85:notes"/>
          <p:cNvSpPr txBox="1"/>
          <p:nvPr>
            <p:ph idx="1" type="body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g345d264edb0_0_85:notes"/>
          <p:cNvSpPr txBox="1"/>
          <p:nvPr>
            <p:ph idx="11" type="ftr"/>
          </p:nvPr>
        </p:nvSpPr>
        <p:spPr>
          <a:xfrm>
            <a:off x="0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257" name="Google Shape;257;g345d264edb0_0_85:notes"/>
          <p:cNvSpPr txBox="1"/>
          <p:nvPr>
            <p:ph idx="12" type="sldNum"/>
          </p:nvPr>
        </p:nvSpPr>
        <p:spPr>
          <a:xfrm>
            <a:off x="5180013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345d264edb0_0_12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33" name="Google Shape;133;g345d264edb0_0_12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134" name="Google Shape;134;g345d264edb0_0_12:notes"/>
          <p:cNvSpPr/>
          <p:nvPr>
            <p:ph idx="3" type="sldImg"/>
          </p:nvPr>
        </p:nvSpPr>
        <p:spPr>
          <a:xfrm>
            <a:off x="2857500" y="512763"/>
            <a:ext cx="3429000" cy="2567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5" name="Google Shape;135;g345d264edb0_0_12:notes"/>
          <p:cNvSpPr txBox="1"/>
          <p:nvPr>
            <p:ph idx="1" type="body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g345d264edb0_0_12:notes"/>
          <p:cNvSpPr txBox="1"/>
          <p:nvPr>
            <p:ph idx="11" type="ftr"/>
          </p:nvPr>
        </p:nvSpPr>
        <p:spPr>
          <a:xfrm>
            <a:off x="0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37" name="Google Shape;137;g345d264edb0_0_12:notes"/>
          <p:cNvSpPr txBox="1"/>
          <p:nvPr>
            <p:ph idx="12" type="sldNum"/>
          </p:nvPr>
        </p:nvSpPr>
        <p:spPr>
          <a:xfrm>
            <a:off x="5180013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3dfc30639e_0_125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47" name="Google Shape;147;g33dfc30639e_0_125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148" name="Google Shape;148;g33dfc30639e_0_125:notes"/>
          <p:cNvSpPr/>
          <p:nvPr>
            <p:ph idx="3" type="sldImg"/>
          </p:nvPr>
        </p:nvSpPr>
        <p:spPr>
          <a:xfrm>
            <a:off x="2857500" y="512763"/>
            <a:ext cx="3429000" cy="2567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9" name="Google Shape;149;g33dfc30639e_0_125:notes"/>
          <p:cNvSpPr txBox="1"/>
          <p:nvPr>
            <p:ph idx="1" type="body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g33dfc30639e_0_125:notes"/>
          <p:cNvSpPr txBox="1"/>
          <p:nvPr>
            <p:ph idx="11" type="ftr"/>
          </p:nvPr>
        </p:nvSpPr>
        <p:spPr>
          <a:xfrm>
            <a:off x="0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51" name="Google Shape;151;g33dfc30639e_0_125:notes"/>
          <p:cNvSpPr txBox="1"/>
          <p:nvPr>
            <p:ph idx="12" type="sldNum"/>
          </p:nvPr>
        </p:nvSpPr>
        <p:spPr>
          <a:xfrm>
            <a:off x="5180013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45d264edb0_0_52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59" name="Google Shape;159;g345d264edb0_0_52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160" name="Google Shape;160;g345d264edb0_0_52:notes"/>
          <p:cNvSpPr/>
          <p:nvPr>
            <p:ph idx="3" type="sldImg"/>
          </p:nvPr>
        </p:nvSpPr>
        <p:spPr>
          <a:xfrm>
            <a:off x="2857500" y="512763"/>
            <a:ext cx="3429000" cy="2567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1" name="Google Shape;161;g345d264edb0_0_52:notes"/>
          <p:cNvSpPr txBox="1"/>
          <p:nvPr>
            <p:ph idx="1" type="body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g345d264edb0_0_52:notes"/>
          <p:cNvSpPr txBox="1"/>
          <p:nvPr>
            <p:ph idx="11" type="ftr"/>
          </p:nvPr>
        </p:nvSpPr>
        <p:spPr>
          <a:xfrm>
            <a:off x="0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63" name="Google Shape;163;g345d264edb0_0_52:notes"/>
          <p:cNvSpPr txBox="1"/>
          <p:nvPr>
            <p:ph idx="12" type="sldNum"/>
          </p:nvPr>
        </p:nvSpPr>
        <p:spPr>
          <a:xfrm>
            <a:off x="5180013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45d264edb0_0_70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70" name="Google Shape;170;g345d264edb0_0_70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171" name="Google Shape;171;g345d264edb0_0_70:notes"/>
          <p:cNvSpPr/>
          <p:nvPr>
            <p:ph idx="3" type="sldImg"/>
          </p:nvPr>
        </p:nvSpPr>
        <p:spPr>
          <a:xfrm>
            <a:off x="2857500" y="512763"/>
            <a:ext cx="3429000" cy="2567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2" name="Google Shape;172;g345d264edb0_0_70:notes"/>
          <p:cNvSpPr txBox="1"/>
          <p:nvPr>
            <p:ph idx="1" type="body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g345d264edb0_0_70:notes"/>
          <p:cNvSpPr txBox="1"/>
          <p:nvPr>
            <p:ph idx="11" type="ftr"/>
          </p:nvPr>
        </p:nvSpPr>
        <p:spPr>
          <a:xfrm>
            <a:off x="0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74" name="Google Shape;174;g345d264edb0_0_70:notes"/>
          <p:cNvSpPr txBox="1"/>
          <p:nvPr>
            <p:ph idx="12" type="sldNum"/>
          </p:nvPr>
        </p:nvSpPr>
        <p:spPr>
          <a:xfrm>
            <a:off x="5180013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33dfc30639e_0_133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81" name="Google Shape;181;g33dfc30639e_0_133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182" name="Google Shape;182;g33dfc30639e_0_133:notes"/>
          <p:cNvSpPr/>
          <p:nvPr>
            <p:ph idx="3" type="sldImg"/>
          </p:nvPr>
        </p:nvSpPr>
        <p:spPr>
          <a:xfrm>
            <a:off x="2857500" y="512763"/>
            <a:ext cx="3429000" cy="2567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3" name="Google Shape;183;g33dfc30639e_0_133:notes"/>
          <p:cNvSpPr txBox="1"/>
          <p:nvPr>
            <p:ph idx="1" type="body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g33dfc30639e_0_133:notes"/>
          <p:cNvSpPr txBox="1"/>
          <p:nvPr>
            <p:ph idx="11" type="ftr"/>
          </p:nvPr>
        </p:nvSpPr>
        <p:spPr>
          <a:xfrm>
            <a:off x="0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85" name="Google Shape;185;g33dfc30639e_0_133:notes"/>
          <p:cNvSpPr txBox="1"/>
          <p:nvPr>
            <p:ph idx="12" type="sldNum"/>
          </p:nvPr>
        </p:nvSpPr>
        <p:spPr>
          <a:xfrm>
            <a:off x="5180013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33dfc30639e_0_141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94" name="Google Shape;194;g33dfc30639e_0_141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195" name="Google Shape;195;g33dfc30639e_0_141:notes"/>
          <p:cNvSpPr/>
          <p:nvPr>
            <p:ph idx="3" type="sldImg"/>
          </p:nvPr>
        </p:nvSpPr>
        <p:spPr>
          <a:xfrm>
            <a:off x="2857500" y="512763"/>
            <a:ext cx="3429000" cy="2567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6" name="Google Shape;196;g33dfc30639e_0_141:notes"/>
          <p:cNvSpPr txBox="1"/>
          <p:nvPr>
            <p:ph idx="1" type="body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g33dfc30639e_0_141:notes"/>
          <p:cNvSpPr txBox="1"/>
          <p:nvPr>
            <p:ph idx="11" type="ftr"/>
          </p:nvPr>
        </p:nvSpPr>
        <p:spPr>
          <a:xfrm>
            <a:off x="0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98" name="Google Shape;198;g33dfc30639e_0_141:notes"/>
          <p:cNvSpPr txBox="1"/>
          <p:nvPr>
            <p:ph idx="12" type="sldNum"/>
          </p:nvPr>
        </p:nvSpPr>
        <p:spPr>
          <a:xfrm>
            <a:off x="5180013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45d264edb0_0_99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205" name="Google Shape;205;g345d264edb0_0_99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206" name="Google Shape;206;g345d264edb0_0_99:notes"/>
          <p:cNvSpPr/>
          <p:nvPr>
            <p:ph idx="3" type="sldImg"/>
          </p:nvPr>
        </p:nvSpPr>
        <p:spPr>
          <a:xfrm>
            <a:off x="2857500" y="512763"/>
            <a:ext cx="3429000" cy="2567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7" name="Google Shape;207;g345d264edb0_0_99:notes"/>
          <p:cNvSpPr txBox="1"/>
          <p:nvPr>
            <p:ph idx="1" type="body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g345d264edb0_0_99:notes"/>
          <p:cNvSpPr txBox="1"/>
          <p:nvPr>
            <p:ph idx="11" type="ftr"/>
          </p:nvPr>
        </p:nvSpPr>
        <p:spPr>
          <a:xfrm>
            <a:off x="0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209" name="Google Shape;209;g345d264edb0_0_99:notes"/>
          <p:cNvSpPr txBox="1"/>
          <p:nvPr>
            <p:ph idx="12" type="sldNum"/>
          </p:nvPr>
        </p:nvSpPr>
        <p:spPr>
          <a:xfrm>
            <a:off x="5180013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34600106397_0_3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217" name="Google Shape;217;g34600106397_0_3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218" name="Google Shape;218;g34600106397_0_3:notes"/>
          <p:cNvSpPr/>
          <p:nvPr>
            <p:ph idx="3" type="sldImg"/>
          </p:nvPr>
        </p:nvSpPr>
        <p:spPr>
          <a:xfrm>
            <a:off x="2857500" y="512763"/>
            <a:ext cx="3429000" cy="2567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9" name="Google Shape;219;g34600106397_0_3:notes"/>
          <p:cNvSpPr txBox="1"/>
          <p:nvPr>
            <p:ph idx="1" type="body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g34600106397_0_3:notes"/>
          <p:cNvSpPr txBox="1"/>
          <p:nvPr>
            <p:ph idx="11" type="ftr"/>
          </p:nvPr>
        </p:nvSpPr>
        <p:spPr>
          <a:xfrm>
            <a:off x="0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221" name="Google Shape;221;g34600106397_0_3:notes"/>
          <p:cNvSpPr txBox="1"/>
          <p:nvPr>
            <p:ph idx="12" type="sldNum"/>
          </p:nvPr>
        </p:nvSpPr>
        <p:spPr>
          <a:xfrm>
            <a:off x="5180013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/>
          <p:nvPr>
            <p:ph type="ctrTitle"/>
          </p:nvPr>
        </p:nvSpPr>
        <p:spPr>
          <a:xfrm>
            <a:off x="342900" y="1065213"/>
            <a:ext cx="3886200" cy="73501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2" name="Google Shape;62;p15"/>
          <p:cNvSpPr txBox="1"/>
          <p:nvPr>
            <p:ph idx="1" type="subTitle"/>
          </p:nvPr>
        </p:nvSpPr>
        <p:spPr>
          <a:xfrm>
            <a:off x="685800" y="1943100"/>
            <a:ext cx="3200400" cy="8763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lvl="0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3" name="Google Shape;63;p15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6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8" name="Google Shape;68;p16"/>
          <p:cNvSpPr txBox="1"/>
          <p:nvPr>
            <p:ph idx="1" type="body"/>
          </p:nvPr>
        </p:nvSpPr>
        <p:spPr>
          <a:xfrm>
            <a:off x="228600" y="800100"/>
            <a:ext cx="4114800" cy="226298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8575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indent="-28575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69" name="Google Shape;69;p16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"/>
          <p:cNvSpPr txBox="1"/>
          <p:nvPr>
            <p:ph type="title"/>
          </p:nvPr>
        </p:nvSpPr>
        <p:spPr>
          <a:xfrm>
            <a:off x="361156" y="2203450"/>
            <a:ext cx="3886200" cy="681038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 cap="none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" name="Google Shape;74;p17"/>
          <p:cNvSpPr txBox="1"/>
          <p:nvPr>
            <p:ph idx="1" type="body"/>
          </p:nvPr>
        </p:nvSpPr>
        <p:spPr>
          <a:xfrm>
            <a:off x="361156" y="1453357"/>
            <a:ext cx="3886200" cy="750094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 sz="1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900"/>
              <a:buNone/>
              <a:defRPr sz="9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800"/>
              <a:buNone/>
              <a:defRPr sz="8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5" name="Google Shape;75;p17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80" name="Google Shape;80;p18"/>
          <p:cNvSpPr txBox="1"/>
          <p:nvPr>
            <p:ph idx="1" type="body"/>
          </p:nvPr>
        </p:nvSpPr>
        <p:spPr>
          <a:xfrm>
            <a:off x="228600" y="800100"/>
            <a:ext cx="2019300" cy="226298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17500" lvl="0" marL="457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indent="-3048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2pPr>
            <a:lvl3pPr indent="-2921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9pPr>
          </a:lstStyle>
          <a:p/>
        </p:txBody>
      </p:sp>
      <p:sp>
        <p:nvSpPr>
          <p:cNvPr id="81" name="Google Shape;81;p18"/>
          <p:cNvSpPr txBox="1"/>
          <p:nvPr>
            <p:ph idx="2" type="body"/>
          </p:nvPr>
        </p:nvSpPr>
        <p:spPr>
          <a:xfrm>
            <a:off x="2324100" y="800100"/>
            <a:ext cx="2019300" cy="226298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17500" lvl="0" marL="457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indent="-3048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2pPr>
            <a:lvl3pPr indent="-2921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9pPr>
          </a:lstStyle>
          <a:p/>
        </p:txBody>
      </p:sp>
      <p:sp>
        <p:nvSpPr>
          <p:cNvPr id="82" name="Google Shape;82;p18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84" name="Google Shape;84;p18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9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87" name="Google Shape;87;p19"/>
          <p:cNvSpPr txBox="1"/>
          <p:nvPr>
            <p:ph idx="1" type="body"/>
          </p:nvPr>
        </p:nvSpPr>
        <p:spPr>
          <a:xfrm>
            <a:off x="228600" y="767556"/>
            <a:ext cx="2020094" cy="319881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1pPr>
            <a:lvl2pPr indent="-2286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1" sz="10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1" sz="900"/>
            </a:lvl3pPr>
            <a:lvl4pPr indent="-2286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4pPr>
            <a:lvl5pPr indent="-2286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5pPr>
            <a:lvl6pPr indent="-2286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6pPr>
            <a:lvl7pPr indent="-2286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7pPr>
            <a:lvl8pPr indent="-2286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8pPr>
            <a:lvl9pPr indent="-2286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9pPr>
          </a:lstStyle>
          <a:p/>
        </p:txBody>
      </p:sp>
      <p:sp>
        <p:nvSpPr>
          <p:cNvPr id="88" name="Google Shape;88;p19"/>
          <p:cNvSpPr txBox="1"/>
          <p:nvPr>
            <p:ph idx="2" type="body"/>
          </p:nvPr>
        </p:nvSpPr>
        <p:spPr>
          <a:xfrm>
            <a:off x="228600" y="1087438"/>
            <a:ext cx="2020094" cy="1975644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048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1pPr>
            <a:lvl2pPr indent="-2921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indent="-2794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–"/>
              <a:defRPr sz="800"/>
            </a:lvl4pPr>
            <a:lvl5pPr indent="-2794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»"/>
              <a:defRPr sz="800"/>
            </a:lvl5pPr>
            <a:lvl6pPr indent="-2794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6pPr>
            <a:lvl7pPr indent="-2794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7pPr>
            <a:lvl8pPr indent="-2794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8pPr>
            <a:lvl9pPr indent="-2794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9pPr>
          </a:lstStyle>
          <a:p/>
        </p:txBody>
      </p:sp>
      <p:sp>
        <p:nvSpPr>
          <p:cNvPr id="89" name="Google Shape;89;p19"/>
          <p:cNvSpPr txBox="1"/>
          <p:nvPr>
            <p:ph idx="3" type="body"/>
          </p:nvPr>
        </p:nvSpPr>
        <p:spPr>
          <a:xfrm>
            <a:off x="2322513" y="767556"/>
            <a:ext cx="2020888" cy="319881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1pPr>
            <a:lvl2pPr indent="-2286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1" sz="10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1" sz="900"/>
            </a:lvl3pPr>
            <a:lvl4pPr indent="-2286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4pPr>
            <a:lvl5pPr indent="-2286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5pPr>
            <a:lvl6pPr indent="-2286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6pPr>
            <a:lvl7pPr indent="-2286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7pPr>
            <a:lvl8pPr indent="-2286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8pPr>
            <a:lvl9pPr indent="-2286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9pPr>
          </a:lstStyle>
          <a:p/>
        </p:txBody>
      </p:sp>
      <p:sp>
        <p:nvSpPr>
          <p:cNvPr id="90" name="Google Shape;90;p19"/>
          <p:cNvSpPr txBox="1"/>
          <p:nvPr>
            <p:ph idx="4" type="body"/>
          </p:nvPr>
        </p:nvSpPr>
        <p:spPr>
          <a:xfrm>
            <a:off x="2322513" y="1087438"/>
            <a:ext cx="2020888" cy="1975644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048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1pPr>
            <a:lvl2pPr indent="-2921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indent="-2794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–"/>
              <a:defRPr sz="800"/>
            </a:lvl4pPr>
            <a:lvl5pPr indent="-2794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»"/>
              <a:defRPr sz="800"/>
            </a:lvl5pPr>
            <a:lvl6pPr indent="-2794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6pPr>
            <a:lvl7pPr indent="-2794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7pPr>
            <a:lvl8pPr indent="-2794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8pPr>
            <a:lvl9pPr indent="-2794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9pPr>
          </a:lstStyle>
          <a:p/>
        </p:txBody>
      </p:sp>
      <p:sp>
        <p:nvSpPr>
          <p:cNvPr id="91" name="Google Shape;91;p19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2" name="Google Shape;92;p19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3" name="Google Shape;93;p19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6" name="Google Shape;96;p20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7" name="Google Shape;97;p20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8" name="Google Shape;98;p20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/>
          <p:nvPr>
            <p:ph type="title"/>
          </p:nvPr>
        </p:nvSpPr>
        <p:spPr>
          <a:xfrm>
            <a:off x="228600" y="136525"/>
            <a:ext cx="1504157" cy="581025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b="1" sz="1000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01" name="Google Shape;101;p21"/>
          <p:cNvSpPr txBox="1"/>
          <p:nvPr>
            <p:ph idx="1" type="body"/>
          </p:nvPr>
        </p:nvSpPr>
        <p:spPr>
          <a:xfrm>
            <a:off x="1787525" y="136525"/>
            <a:ext cx="2555875" cy="2926557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30200" lvl="0" marL="457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indent="-317500" lvl="1" marL="914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sz="1400"/>
            </a:lvl2pPr>
            <a:lvl3pPr indent="-3048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3pPr>
            <a:lvl4pPr indent="-2921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4pPr>
            <a:lvl5pPr indent="-2921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»"/>
              <a:defRPr sz="1000"/>
            </a:lvl5pPr>
            <a:lvl6pPr indent="-2921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6pPr>
            <a:lvl7pPr indent="-2921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7pPr>
            <a:lvl8pPr indent="-2921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8pPr>
            <a:lvl9pPr indent="-2921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9pPr>
          </a:lstStyle>
          <a:p/>
        </p:txBody>
      </p:sp>
      <p:sp>
        <p:nvSpPr>
          <p:cNvPr id="102" name="Google Shape;102;p21"/>
          <p:cNvSpPr txBox="1"/>
          <p:nvPr>
            <p:ph idx="2" type="body"/>
          </p:nvPr>
        </p:nvSpPr>
        <p:spPr>
          <a:xfrm>
            <a:off x="228600" y="717550"/>
            <a:ext cx="1504157" cy="234553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1pPr>
            <a:lvl2pPr indent="-228600" lvl="1" marL="914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2pPr>
            <a:lvl3pPr indent="-228600" lvl="2" marL="1371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3pPr>
            <a:lvl4pPr indent="-228600" lvl="3" marL="1828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4pPr>
            <a:lvl5pPr indent="-228600" lvl="4" marL="22860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5pPr>
            <a:lvl6pPr indent="-228600" lvl="5" marL="2743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6pPr>
            <a:lvl7pPr indent="-228600" lvl="6" marL="3200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7pPr>
            <a:lvl8pPr indent="-228600" lvl="7" marL="3657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8pPr>
            <a:lvl9pPr indent="-228600" lvl="8" marL="4114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9pPr>
          </a:lstStyle>
          <a:p/>
        </p:txBody>
      </p:sp>
      <p:sp>
        <p:nvSpPr>
          <p:cNvPr id="103" name="Google Shape;103;p21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04" name="Google Shape;104;p21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05" name="Google Shape;105;p21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/>
          <p:nvPr>
            <p:ph type="title"/>
          </p:nvPr>
        </p:nvSpPr>
        <p:spPr>
          <a:xfrm>
            <a:off x="896144" y="2400300"/>
            <a:ext cx="2743200" cy="283369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b="1" sz="1000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08" name="Google Shape;108;p22"/>
          <p:cNvSpPr/>
          <p:nvPr>
            <p:ph idx="2" type="pic"/>
          </p:nvPr>
        </p:nvSpPr>
        <p:spPr>
          <a:xfrm>
            <a:off x="896144" y="306388"/>
            <a:ext cx="2743200" cy="2057400"/>
          </a:xfrm>
          <a:prstGeom prst="rect">
            <a:avLst/>
          </a:prstGeom>
          <a:noFill/>
          <a:ln>
            <a:noFill/>
          </a:ln>
        </p:spPr>
      </p:sp>
      <p:sp>
        <p:nvSpPr>
          <p:cNvPr id="109" name="Google Shape;109;p22"/>
          <p:cNvSpPr txBox="1"/>
          <p:nvPr>
            <p:ph idx="1" type="body"/>
          </p:nvPr>
        </p:nvSpPr>
        <p:spPr>
          <a:xfrm>
            <a:off x="896144" y="2683669"/>
            <a:ext cx="2743200" cy="402431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1pPr>
            <a:lvl2pPr indent="-228600" lvl="1" marL="914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2pPr>
            <a:lvl3pPr indent="-228600" lvl="2" marL="1371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3pPr>
            <a:lvl4pPr indent="-228600" lvl="3" marL="1828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4pPr>
            <a:lvl5pPr indent="-228600" lvl="4" marL="22860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5pPr>
            <a:lvl6pPr indent="-228600" lvl="5" marL="2743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6pPr>
            <a:lvl7pPr indent="-228600" lvl="6" marL="3200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7pPr>
            <a:lvl8pPr indent="-228600" lvl="7" marL="3657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8pPr>
            <a:lvl9pPr indent="-228600" lvl="8" marL="4114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9pPr>
          </a:lstStyle>
          <a:p/>
        </p:txBody>
      </p:sp>
      <p:sp>
        <p:nvSpPr>
          <p:cNvPr id="110" name="Google Shape;110;p22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1" name="Google Shape;111;p22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2" name="Google Shape;112;p22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5" name="Google Shape;115;p23"/>
          <p:cNvSpPr txBox="1"/>
          <p:nvPr>
            <p:ph idx="1" type="body"/>
          </p:nvPr>
        </p:nvSpPr>
        <p:spPr>
          <a:xfrm rot="5400000">
            <a:off x="1154509" y="-125809"/>
            <a:ext cx="2262982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8575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indent="-28575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116" name="Google Shape;116;p23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7" name="Google Shape;117;p23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8" name="Google Shape;118;p23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/>
          <p:nvPr>
            <p:ph type="title"/>
          </p:nvPr>
        </p:nvSpPr>
        <p:spPr>
          <a:xfrm rot="5400000">
            <a:off x="2366169" y="1085850"/>
            <a:ext cx="2925763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21" name="Google Shape;121;p24"/>
          <p:cNvSpPr txBox="1"/>
          <p:nvPr>
            <p:ph idx="1" type="body"/>
          </p:nvPr>
        </p:nvSpPr>
        <p:spPr>
          <a:xfrm rot="5400000">
            <a:off x="270669" y="95250"/>
            <a:ext cx="2925763" cy="30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8575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indent="-28575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122" name="Google Shape;122;p24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23" name="Google Shape;123;p24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24" name="Google Shape;124;p24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228600" y="800100"/>
            <a:ext cx="4114800" cy="226298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30200" lvl="0" marL="457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048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2100" lvl="3" marL="18288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–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2100" lvl="4" marL="22860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»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2100" lvl="5" marL="27432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2100" lvl="6" marL="32004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2100" lvl="7" marL="3657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2100" lvl="8" marL="41148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Relationship Id="rId4" Type="http://schemas.openxmlformats.org/officeDocument/2006/relationships/image" Target="../media/image9.png"/><Relationship Id="rId5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png"/><Relationship Id="rId4" Type="http://schemas.openxmlformats.org/officeDocument/2006/relationships/image" Target="../media/image1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png"/><Relationship Id="rId4" Type="http://schemas.openxmlformats.org/officeDocument/2006/relationships/image" Target="../media/image12.png"/><Relationship Id="rId5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Relationship Id="rId4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Relationship Id="rId4" Type="http://schemas.openxmlformats.org/officeDocument/2006/relationships/image" Target="../media/image1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/>
          <p:nvPr/>
        </p:nvSpPr>
        <p:spPr>
          <a:xfrm>
            <a:off x="0" y="0"/>
            <a:ext cx="9144000" cy="51435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30" name="Google Shape;130;p25"/>
          <p:cNvSpPr txBox="1"/>
          <p:nvPr/>
        </p:nvSpPr>
        <p:spPr>
          <a:xfrm>
            <a:off x="466650" y="1501550"/>
            <a:ext cx="8125800" cy="24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Category Code: </a:t>
            </a:r>
            <a:r>
              <a:rPr lang="en" sz="21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C5</a:t>
            </a:r>
            <a:endParaRPr sz="21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just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Problem Statement Title:</a:t>
            </a:r>
            <a:r>
              <a:rPr b="1" lang="en" sz="23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 </a:t>
            </a:r>
            <a:r>
              <a:rPr lang="en" sz="21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AI-Powered Investment &amp; Trading Assistant</a:t>
            </a:r>
            <a:endParaRPr sz="21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just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Team Name: </a:t>
            </a:r>
            <a:r>
              <a:rPr lang="en" sz="21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T-bits</a:t>
            </a:r>
            <a:endParaRPr sz="21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just">
              <a:lnSpc>
                <a:spcPct val="90000"/>
              </a:lnSpc>
              <a:spcBef>
                <a:spcPts val="2000"/>
              </a:spcBef>
              <a:spcAft>
                <a:spcPts val="2000"/>
              </a:spcAft>
              <a:buNone/>
            </a:pPr>
            <a:r>
              <a:rPr b="1" lang="en" sz="21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Institute Name: </a:t>
            </a:r>
            <a:r>
              <a:rPr lang="en" sz="1900"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rPr>
              <a:t>Vivekanand Education Society’s Institute of Technology</a:t>
            </a:r>
            <a:endParaRPr sz="2200">
              <a:solidFill>
                <a:srgbClr val="CCA677"/>
              </a:solidFill>
              <a:latin typeface="Outfit Medium"/>
              <a:ea typeface="Outfit Medium"/>
              <a:cs typeface="Outfit Medium"/>
              <a:sym typeface="Outfit Medium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4"/>
          <p:cNvSpPr txBox="1"/>
          <p:nvPr/>
        </p:nvSpPr>
        <p:spPr>
          <a:xfrm>
            <a:off x="500575" y="235575"/>
            <a:ext cx="8081100" cy="41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Outputs (Uptiq workflow)</a:t>
            </a:r>
            <a:endParaRPr sz="2600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235" name="Google Shape;23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9775" y="867825"/>
            <a:ext cx="6022976" cy="353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0175" y="835937"/>
            <a:ext cx="7342176" cy="3602276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34"/>
          <p:cNvSpPr txBox="1"/>
          <p:nvPr/>
        </p:nvSpPr>
        <p:spPr>
          <a:xfrm>
            <a:off x="3562225" y="4556125"/>
            <a:ext cx="2487000" cy="41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WorkFlow</a:t>
            </a:r>
            <a:endParaRPr b="1"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5"/>
          <p:cNvSpPr/>
          <p:nvPr/>
        </p:nvSpPr>
        <p:spPr>
          <a:xfrm>
            <a:off x="0" y="0"/>
            <a:ext cx="9144000" cy="51435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47" name="Google Shape;247;p35"/>
          <p:cNvSpPr txBox="1"/>
          <p:nvPr/>
        </p:nvSpPr>
        <p:spPr>
          <a:xfrm>
            <a:off x="500575" y="235575"/>
            <a:ext cx="8081100" cy="41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Outputs (Frontend)</a:t>
            </a:r>
            <a:endParaRPr sz="2600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248" name="Google Shape;248;p35"/>
          <p:cNvSpPr txBox="1"/>
          <p:nvPr/>
        </p:nvSpPr>
        <p:spPr>
          <a:xfrm>
            <a:off x="500575" y="1483250"/>
            <a:ext cx="7694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just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</p:txBody>
      </p:sp>
      <p:pic>
        <p:nvPicPr>
          <p:cNvPr id="249" name="Google Shape;249;p35" title="Screenshot 2025-03-28 221157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63875" y="1381125"/>
            <a:ext cx="4011177" cy="250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35" title="Screenshot 2025-03-28 220734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5275" y="1230905"/>
            <a:ext cx="3772524" cy="3075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6"/>
          <p:cNvSpPr/>
          <p:nvPr/>
        </p:nvSpPr>
        <p:spPr>
          <a:xfrm>
            <a:off x="0" y="0"/>
            <a:ext cx="9144000" cy="51435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60" name="Google Shape;260;p36"/>
          <p:cNvSpPr txBox="1"/>
          <p:nvPr/>
        </p:nvSpPr>
        <p:spPr>
          <a:xfrm>
            <a:off x="500575" y="235575"/>
            <a:ext cx="8081100" cy="41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Outputs (Frontend)</a:t>
            </a:r>
            <a:endParaRPr sz="2600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261" name="Google Shape;261;p36"/>
          <p:cNvSpPr txBox="1"/>
          <p:nvPr/>
        </p:nvSpPr>
        <p:spPr>
          <a:xfrm>
            <a:off x="500575" y="1483250"/>
            <a:ext cx="7694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just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</p:txBody>
      </p:sp>
      <p:pic>
        <p:nvPicPr>
          <p:cNvPr id="262" name="Google Shape;262;p36" title="Screenshot 2025-03-28 223551.png"/>
          <p:cNvPicPr preferRelativeResize="0"/>
          <p:nvPr/>
        </p:nvPicPr>
        <p:blipFill rotWithShape="1">
          <a:blip r:embed="rId4">
            <a:alphaModFix/>
          </a:blip>
          <a:srcRect b="0" l="10673" r="12426" t="0"/>
          <a:stretch/>
        </p:blipFill>
        <p:spPr>
          <a:xfrm>
            <a:off x="4782900" y="1311975"/>
            <a:ext cx="4167202" cy="2519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36" title="Screenshot 2025-03-28 222723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1949" y="1344875"/>
            <a:ext cx="4438926" cy="2876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6"/>
          <p:cNvSpPr/>
          <p:nvPr/>
        </p:nvSpPr>
        <p:spPr>
          <a:xfrm>
            <a:off x="0" y="0"/>
            <a:ext cx="9144000" cy="51435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40" name="Google Shape;140;p26"/>
          <p:cNvSpPr txBox="1"/>
          <p:nvPr/>
        </p:nvSpPr>
        <p:spPr>
          <a:xfrm>
            <a:off x="500575" y="235575"/>
            <a:ext cx="8081100" cy="41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rPr>
              <a:t>Idea / Approach details (&amp; implemented features) </a:t>
            </a:r>
            <a:endParaRPr sz="2600">
              <a:solidFill>
                <a:schemeClr val="dk1"/>
              </a:solidFill>
              <a:latin typeface="Outfit ExtraBold"/>
              <a:ea typeface="Outfit ExtraBold"/>
              <a:cs typeface="Outfit ExtraBold"/>
              <a:sym typeface="Outfi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41" name="Google Shape;141;p26"/>
          <p:cNvSpPr txBox="1"/>
          <p:nvPr/>
        </p:nvSpPr>
        <p:spPr>
          <a:xfrm>
            <a:off x="770025" y="1359475"/>
            <a:ext cx="6438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142" name="Google Shape;142;p26"/>
          <p:cNvSpPr txBox="1"/>
          <p:nvPr/>
        </p:nvSpPr>
        <p:spPr>
          <a:xfrm>
            <a:off x="541875" y="1435675"/>
            <a:ext cx="3903600" cy="15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</a:rPr>
              <a:t>Problem Statement</a:t>
            </a:r>
            <a:endParaRPr b="1" sz="15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" sz="1300">
                <a:solidFill>
                  <a:schemeClr val="dk1"/>
                </a:solidFill>
              </a:rPr>
              <a:t>Retail investors lack personalized guidance and real-time insights.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300"/>
              <a:buChar char="●"/>
            </a:pPr>
            <a:r>
              <a:rPr lang="en" sz="1300">
                <a:solidFill>
                  <a:schemeClr val="dk1"/>
                </a:solidFill>
              </a:rPr>
              <a:t>Evaluating strategies and analyzing sentiment requires expertise, leading to poor decisions.</a:t>
            </a:r>
            <a:endParaRPr sz="1300">
              <a:solidFill>
                <a:schemeClr val="dk1"/>
              </a:solidFill>
            </a:endParaRPr>
          </a:p>
        </p:txBody>
      </p:sp>
      <p:sp>
        <p:nvSpPr>
          <p:cNvPr id="143" name="Google Shape;143;p26"/>
          <p:cNvSpPr txBox="1"/>
          <p:nvPr/>
        </p:nvSpPr>
        <p:spPr>
          <a:xfrm>
            <a:off x="541425" y="2930275"/>
            <a:ext cx="4030500" cy="18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</a:rPr>
              <a:t>Solution</a:t>
            </a:r>
            <a:endParaRPr b="1" sz="15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" sz="1300">
                <a:solidFill>
                  <a:schemeClr val="dk1"/>
                </a:solidFill>
              </a:rPr>
              <a:t>AI-powered assistant integrates goal-based planning, strategy evaluation, sentiment analysis, and simulated trading.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" sz="1300">
                <a:solidFill>
                  <a:schemeClr val="dk1"/>
                </a:solidFill>
              </a:rPr>
              <a:t>Uses UPTIQ Console to automate financial decisions and provide personalized recommendations.</a:t>
            </a:r>
            <a:endParaRPr sz="1300">
              <a:solidFill>
                <a:schemeClr val="dk1"/>
              </a:solidFill>
            </a:endParaRPr>
          </a:p>
        </p:txBody>
      </p:sp>
      <p:pic>
        <p:nvPicPr>
          <p:cNvPr id="144" name="Google Shape;144;p26" title="Introduction AI-powered assistant integrates goal-based planning, strategy evaluation, sentiment analysis, and simulated trading. Uses UPTIQ Console to automate financial decisions and provide per (2).png"/>
          <p:cNvPicPr preferRelativeResize="0"/>
          <p:nvPr/>
        </p:nvPicPr>
        <p:blipFill rotWithShape="1">
          <a:blip r:embed="rId4">
            <a:alphaModFix/>
          </a:blip>
          <a:srcRect b="-799" l="15032" r="32369" t="14815"/>
          <a:stretch/>
        </p:blipFill>
        <p:spPr>
          <a:xfrm>
            <a:off x="4343025" y="1127668"/>
            <a:ext cx="4493726" cy="41319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7"/>
          <p:cNvSpPr/>
          <p:nvPr/>
        </p:nvSpPr>
        <p:spPr>
          <a:xfrm>
            <a:off x="0" y="0"/>
            <a:ext cx="9144000" cy="51435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54" name="Google Shape;154;p27"/>
          <p:cNvSpPr txBox="1"/>
          <p:nvPr/>
        </p:nvSpPr>
        <p:spPr>
          <a:xfrm>
            <a:off x="500575" y="235575"/>
            <a:ext cx="8081100" cy="41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rPr>
              <a:t>Innovation (Showstopper)/ Use Case Diagram</a:t>
            </a:r>
            <a:endParaRPr sz="2600">
              <a:solidFill>
                <a:schemeClr val="dk1"/>
              </a:solidFill>
              <a:latin typeface="Outfit ExtraBold"/>
              <a:ea typeface="Outfit ExtraBold"/>
              <a:cs typeface="Outfit ExtraBold"/>
              <a:sym typeface="Outfit ExtraBold"/>
            </a:endParaRPr>
          </a:p>
        </p:txBody>
      </p:sp>
      <p:pic>
        <p:nvPicPr>
          <p:cNvPr id="155" name="Google Shape;155;p27" title="Introduction AI-powered assistant integrates goal-based planning, strategy evaluation, sentiment analysis, and simulated trading. Uses UPTIQ Console to automate financial decisions and provide per.png"/>
          <p:cNvPicPr preferRelativeResize="0"/>
          <p:nvPr/>
        </p:nvPicPr>
        <p:blipFill rotWithShape="1">
          <a:blip r:embed="rId4">
            <a:alphaModFix/>
          </a:blip>
          <a:srcRect b="15567" l="20045" r="18427" t="27092"/>
          <a:stretch/>
        </p:blipFill>
        <p:spPr>
          <a:xfrm>
            <a:off x="520475" y="1508150"/>
            <a:ext cx="4219051" cy="3097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74225" y="1628650"/>
            <a:ext cx="3780301" cy="2860324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8"/>
          <p:cNvSpPr/>
          <p:nvPr/>
        </p:nvSpPr>
        <p:spPr>
          <a:xfrm>
            <a:off x="0" y="0"/>
            <a:ext cx="9144000" cy="51435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66" name="Google Shape;166;p28"/>
          <p:cNvSpPr txBox="1"/>
          <p:nvPr/>
        </p:nvSpPr>
        <p:spPr>
          <a:xfrm>
            <a:off x="500575" y="235575"/>
            <a:ext cx="8081100" cy="41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rPr>
              <a:t>Tech Stack</a:t>
            </a:r>
            <a:endParaRPr sz="2600">
              <a:solidFill>
                <a:schemeClr val="dk1"/>
              </a:solidFill>
              <a:latin typeface="Outfit ExtraBold"/>
              <a:ea typeface="Outfit ExtraBold"/>
              <a:cs typeface="Outfit ExtraBold"/>
              <a:sym typeface="Outfit ExtraBold"/>
            </a:endParaRPr>
          </a:p>
        </p:txBody>
      </p:sp>
      <p:pic>
        <p:nvPicPr>
          <p:cNvPr id="167" name="Google Shape;167;p28"/>
          <p:cNvPicPr preferRelativeResize="0"/>
          <p:nvPr/>
        </p:nvPicPr>
        <p:blipFill rotWithShape="1">
          <a:blip r:embed="rId4">
            <a:alphaModFix/>
          </a:blip>
          <a:srcRect b="0" l="0" r="0" t="19159"/>
          <a:stretch/>
        </p:blipFill>
        <p:spPr>
          <a:xfrm>
            <a:off x="0" y="987325"/>
            <a:ext cx="9144000" cy="4156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99999"/>
        </a:solidFill>
      </p:bgPr>
    </p:bg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9"/>
          <p:cNvSpPr/>
          <p:nvPr/>
        </p:nvSpPr>
        <p:spPr>
          <a:xfrm>
            <a:off x="0" y="0"/>
            <a:ext cx="9144000" cy="51435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77" name="Google Shape;177;p29"/>
          <p:cNvSpPr txBox="1"/>
          <p:nvPr/>
        </p:nvSpPr>
        <p:spPr>
          <a:xfrm>
            <a:off x="424375" y="311775"/>
            <a:ext cx="9579000" cy="6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4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Implementation/Prototype/Use Case Diagram </a:t>
            </a:r>
            <a:r>
              <a:rPr b="1" lang="en" sz="17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(screenshots)</a:t>
            </a:r>
            <a:r>
              <a:rPr b="1" lang="en" sz="24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 </a:t>
            </a:r>
            <a:endParaRPr b="1" sz="18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3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pic>
        <p:nvPicPr>
          <p:cNvPr id="178" name="Google Shape;178;p29"/>
          <p:cNvPicPr preferRelativeResize="0"/>
          <p:nvPr/>
        </p:nvPicPr>
        <p:blipFill rotWithShape="1">
          <a:blip r:embed="rId4">
            <a:alphaModFix/>
          </a:blip>
          <a:srcRect b="0" l="0" r="1951" t="0"/>
          <a:stretch/>
        </p:blipFill>
        <p:spPr>
          <a:xfrm>
            <a:off x="1300500" y="1372875"/>
            <a:ext cx="6433400" cy="3330274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99999"/>
        </a:solidFill>
      </p:bgPr>
    </p:bg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0"/>
          <p:cNvSpPr/>
          <p:nvPr/>
        </p:nvSpPr>
        <p:spPr>
          <a:xfrm>
            <a:off x="0" y="0"/>
            <a:ext cx="9144000" cy="51435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88" name="Google Shape;188;p30"/>
          <p:cNvSpPr txBox="1"/>
          <p:nvPr/>
        </p:nvSpPr>
        <p:spPr>
          <a:xfrm>
            <a:off x="424375" y="311775"/>
            <a:ext cx="90642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In case of Uptiq category - Your Uptiq Agent (explain in detail)</a:t>
            </a:r>
            <a:endParaRPr b="1" sz="23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89" name="Google Shape;189;p30"/>
          <p:cNvSpPr/>
          <p:nvPr/>
        </p:nvSpPr>
        <p:spPr>
          <a:xfrm>
            <a:off x="612625" y="3799675"/>
            <a:ext cx="3265200" cy="9054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</a:rPr>
              <a:t>User Input:</a:t>
            </a:r>
            <a:r>
              <a:rPr lang="en" sz="1100">
                <a:solidFill>
                  <a:schemeClr val="dk1"/>
                </a:solidFill>
              </a:rPr>
              <a:t> Goal, amount, duration, and risk.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</a:rPr>
              <a:t>AI Recommendation:</a:t>
            </a:r>
            <a:r>
              <a:rPr lang="en" sz="1100">
                <a:solidFill>
                  <a:schemeClr val="dk1"/>
                </a:solidFill>
              </a:rPr>
              <a:t> Asset allocation with future value.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</a:rPr>
              <a:t>User Choice:</a:t>
            </a:r>
            <a:r>
              <a:rPr lang="en" sz="1100">
                <a:solidFill>
                  <a:schemeClr val="dk1"/>
                </a:solidFill>
              </a:rPr>
              <a:t> Accept or modify.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0" name="Google Shape;190;p30" title="WhatsApp Image 2025-03-28 at 11.50.01 AM.jpeg"/>
          <p:cNvPicPr preferRelativeResize="0"/>
          <p:nvPr/>
        </p:nvPicPr>
        <p:blipFill rotWithShape="1">
          <a:blip r:embed="rId4">
            <a:alphaModFix/>
          </a:blip>
          <a:srcRect b="0" l="0" r="0" t="12226"/>
          <a:stretch/>
        </p:blipFill>
        <p:spPr>
          <a:xfrm>
            <a:off x="612625" y="1502350"/>
            <a:ext cx="8059450" cy="2122125"/>
          </a:xfrm>
          <a:prstGeom prst="rect">
            <a:avLst/>
          </a:prstGeom>
          <a:noFill/>
          <a:ln cap="flat" cmpd="sng" w="19050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91" name="Google Shape;191;p30"/>
          <p:cNvSpPr/>
          <p:nvPr/>
        </p:nvSpPr>
        <p:spPr>
          <a:xfrm>
            <a:off x="4162900" y="3799675"/>
            <a:ext cx="3446400" cy="9054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chemeClr val="dk1"/>
                </a:solidFill>
              </a:rPr>
              <a:t>Confirmation:</a:t>
            </a:r>
            <a:r>
              <a:rPr lang="en" sz="1100">
                <a:solidFill>
                  <a:schemeClr val="dk1"/>
                </a:solidFill>
              </a:rPr>
              <a:t> Confirms or stores portfolio.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chemeClr val="dk1"/>
                </a:solidFill>
              </a:rPr>
              <a:t>Modification:</a:t>
            </a:r>
            <a:r>
              <a:rPr lang="en" sz="1100">
                <a:solidFill>
                  <a:schemeClr val="dk1"/>
                </a:solidFill>
              </a:rPr>
              <a:t> AI re-evaluates custom allocation.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chemeClr val="dk1"/>
                </a:solidFill>
              </a:rPr>
              <a:t>Final Confirmation:</a:t>
            </a:r>
            <a:r>
              <a:rPr lang="en" sz="1100">
                <a:solidFill>
                  <a:schemeClr val="dk1"/>
                </a:solidFill>
              </a:rPr>
              <a:t> Displays and confirms updated portfolio.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1"/>
          <p:cNvSpPr/>
          <p:nvPr/>
        </p:nvSpPr>
        <p:spPr>
          <a:xfrm>
            <a:off x="0" y="0"/>
            <a:ext cx="9144000" cy="51435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01" name="Google Shape;201;p31"/>
          <p:cNvSpPr txBox="1"/>
          <p:nvPr/>
        </p:nvSpPr>
        <p:spPr>
          <a:xfrm>
            <a:off x="500575" y="235575"/>
            <a:ext cx="8081100" cy="41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rPr>
              <a:t>Future Objectives</a:t>
            </a:r>
            <a:endParaRPr sz="1000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202" name="Google Shape;202;p31"/>
          <p:cNvSpPr txBox="1"/>
          <p:nvPr/>
        </p:nvSpPr>
        <p:spPr>
          <a:xfrm>
            <a:off x="500575" y="1483250"/>
            <a:ext cx="76941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just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">
                <a:solidFill>
                  <a:schemeClr val="dk1"/>
                </a:solidFill>
              </a:rPr>
              <a:t>Improve AI Accuracy</a:t>
            </a:r>
            <a:r>
              <a:rPr lang="en">
                <a:solidFill>
                  <a:schemeClr val="dk1"/>
                </a:solidFill>
              </a:rPr>
              <a:t> – Integrate deep learning to detect patterns, e.g., </a:t>
            </a:r>
            <a:r>
              <a:rPr b="1" lang="en">
                <a:solidFill>
                  <a:schemeClr val="dk1"/>
                </a:solidFill>
              </a:rPr>
              <a:t>Tesla stock surging after earnings reports</a:t>
            </a:r>
            <a:r>
              <a:rPr lang="en">
                <a:solidFill>
                  <a:schemeClr val="dk1"/>
                </a:solidFill>
              </a:rPr>
              <a:t>, for better predictions.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">
                <a:solidFill>
                  <a:schemeClr val="dk1"/>
                </a:solidFill>
              </a:rPr>
              <a:t>Multi-Asset Support</a:t>
            </a:r>
            <a:r>
              <a:rPr lang="en">
                <a:solidFill>
                  <a:schemeClr val="dk1"/>
                </a:solidFill>
              </a:rPr>
              <a:t> – Expand analysis to </a:t>
            </a:r>
            <a:r>
              <a:rPr b="1" lang="en">
                <a:solidFill>
                  <a:schemeClr val="dk1"/>
                </a:solidFill>
              </a:rPr>
              <a:t>crypto (Bitcoin trends), ETFs (S&amp;P 500), and commodities (Gold price shifts)</a:t>
            </a:r>
            <a:r>
              <a:rPr lang="en">
                <a:solidFill>
                  <a:schemeClr val="dk1"/>
                </a:solidFill>
              </a:rPr>
              <a:t> for diversified insights.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">
                <a:solidFill>
                  <a:schemeClr val="dk1"/>
                </a:solidFill>
              </a:rPr>
              <a:t>Real-Time Risk Alerts</a:t>
            </a:r>
            <a:r>
              <a:rPr lang="en">
                <a:solidFill>
                  <a:schemeClr val="dk1"/>
                </a:solidFill>
              </a:rPr>
              <a:t> – AI detects sudden </a:t>
            </a:r>
            <a:r>
              <a:rPr b="1" lang="en">
                <a:solidFill>
                  <a:schemeClr val="dk1"/>
                </a:solidFill>
              </a:rPr>
              <a:t>Nvidia stock drops (e.g., 5% in pre-market)</a:t>
            </a:r>
            <a:r>
              <a:rPr lang="en">
                <a:solidFill>
                  <a:schemeClr val="dk1"/>
                </a:solidFill>
              </a:rPr>
              <a:t> and alerts users instantly.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">
                <a:solidFill>
                  <a:schemeClr val="dk1"/>
                </a:solidFill>
              </a:rPr>
              <a:t>Personalized Strategies</a:t>
            </a:r>
            <a:r>
              <a:rPr lang="en">
                <a:solidFill>
                  <a:schemeClr val="dk1"/>
                </a:solidFill>
              </a:rPr>
              <a:t> – AI adapts; e.g., if a user prefers </a:t>
            </a:r>
            <a:r>
              <a:rPr b="1" lang="en">
                <a:solidFill>
                  <a:schemeClr val="dk1"/>
                </a:solidFill>
              </a:rPr>
              <a:t>low-risk dividend stocks</a:t>
            </a:r>
            <a:r>
              <a:rPr lang="en">
                <a:solidFill>
                  <a:schemeClr val="dk1"/>
                </a:solidFill>
              </a:rPr>
              <a:t>, it suggests </a:t>
            </a:r>
            <a:r>
              <a:rPr b="1" lang="en">
                <a:solidFill>
                  <a:schemeClr val="dk1"/>
                </a:solidFill>
              </a:rPr>
              <a:t>Coca-Cola over Tesla</a:t>
            </a:r>
            <a:r>
              <a:rPr lang="en">
                <a:solidFill>
                  <a:schemeClr val="dk1"/>
                </a:solidFill>
              </a:rPr>
              <a:t>.</a:t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2"/>
          <p:cNvSpPr txBox="1"/>
          <p:nvPr/>
        </p:nvSpPr>
        <p:spPr>
          <a:xfrm>
            <a:off x="500575" y="235575"/>
            <a:ext cx="8081100" cy="41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Outputs (Uptiq workflow)</a:t>
            </a:r>
            <a:endParaRPr sz="2600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212" name="Google Shape;212;p32"/>
          <p:cNvSpPr txBox="1"/>
          <p:nvPr/>
        </p:nvSpPr>
        <p:spPr>
          <a:xfrm>
            <a:off x="500575" y="1483250"/>
            <a:ext cx="7694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just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213" name="Google Shape;213;p32"/>
          <p:cNvSpPr txBox="1"/>
          <p:nvPr/>
        </p:nvSpPr>
        <p:spPr>
          <a:xfrm>
            <a:off x="2586175" y="4638375"/>
            <a:ext cx="3434700" cy="41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Goal based investment plan</a:t>
            </a:r>
            <a:endParaRPr b="1"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4" name="Google Shape;214;p32" title="Screenshot 2025-03-28 224126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1263" y="750500"/>
            <a:ext cx="6439724" cy="3786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3"/>
          <p:cNvSpPr txBox="1"/>
          <p:nvPr/>
        </p:nvSpPr>
        <p:spPr>
          <a:xfrm>
            <a:off x="500575" y="235575"/>
            <a:ext cx="8081100" cy="41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Outputs (Uptiq workflow)</a:t>
            </a:r>
            <a:endParaRPr sz="2600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224" name="Google Shape;22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9775" y="867825"/>
            <a:ext cx="6022976" cy="3538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33"/>
          <p:cNvSpPr txBox="1"/>
          <p:nvPr/>
        </p:nvSpPr>
        <p:spPr>
          <a:xfrm>
            <a:off x="3217325" y="4624875"/>
            <a:ext cx="3029400" cy="41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Agent Overview</a:t>
            </a:r>
            <a:endParaRPr b="1"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